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4" d="100"/>
          <a:sy n="74" d="100"/>
        </p:scale>
        <p:origin x="-105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1027A0-E42F-453A-90E8-9BBE4B81F24E}" type="datetimeFigureOut">
              <a:rPr lang="en-US" smtClean="0"/>
              <a:pPr/>
              <a:t>10/19/2009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EA915F7-540E-4CCC-9822-89169A833B7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1027A0-E42F-453A-90E8-9BBE4B81F24E}" type="datetimeFigureOut">
              <a:rPr lang="en-US" smtClean="0"/>
              <a:pPr/>
              <a:t>10/19/2009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A915F7-540E-4CCC-9822-89169A833B7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file:///C:\Documents%20and%20Settings\pherr\My%20Documents\hummer%20sounds.wav"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381000"/>
            <a:ext cx="9144000" cy="7239000"/>
          </a:xfrm>
          <a:prstGeom prst="rect">
            <a:avLst/>
          </a:prstGeom>
          <a:noFill/>
          <a:ln w="9525">
            <a:noFill/>
            <a:miter lim="800000"/>
            <a:headEnd/>
            <a:tailEnd/>
          </a:ln>
        </p:spPr>
      </p:pic>
      <p:sp>
        <p:nvSpPr>
          <p:cNvPr id="2" name="Title 1"/>
          <p:cNvSpPr>
            <a:spLocks noGrp="1"/>
          </p:cNvSpPr>
          <p:nvPr>
            <p:ph type="ctrTitle"/>
          </p:nvPr>
        </p:nvSpPr>
        <p:spPr>
          <a:xfrm>
            <a:off x="685800" y="914400"/>
            <a:ext cx="7772400" cy="1470025"/>
          </a:xfrm>
        </p:spPr>
        <p:txBody>
          <a:bodyPr/>
          <a:lstStyle/>
          <a:p>
            <a:r>
              <a:rPr lang="en-US" dirty="0" smtClean="0">
                <a:solidFill>
                  <a:schemeClr val="accent4">
                    <a:lumMod val="60000"/>
                    <a:lumOff val="40000"/>
                  </a:schemeClr>
                </a:solidFill>
                <a:latin typeface="Goudy Stout" pitchFamily="18" charset="0"/>
              </a:rPr>
              <a:t>Gisele</a:t>
            </a:r>
            <a:r>
              <a:rPr lang="en-US" dirty="0" smtClean="0"/>
              <a:t/>
            </a:r>
            <a:br>
              <a:rPr lang="en-US" dirty="0" smtClean="0"/>
            </a:br>
            <a:endParaRPr lang="en-US" dirty="0"/>
          </a:p>
        </p:txBody>
      </p:sp>
      <p:sp>
        <p:nvSpPr>
          <p:cNvPr id="3" name="Subtitle 2"/>
          <p:cNvSpPr>
            <a:spLocks noGrp="1"/>
          </p:cNvSpPr>
          <p:nvPr>
            <p:ph type="subTitle" idx="1"/>
          </p:nvPr>
        </p:nvSpPr>
        <p:spPr>
          <a:xfrm>
            <a:off x="1295400" y="5334000"/>
            <a:ext cx="6400800" cy="1828800"/>
          </a:xfrm>
        </p:spPr>
        <p:txBody>
          <a:bodyPr>
            <a:normAutofit/>
          </a:bodyPr>
          <a:lstStyle/>
          <a:p>
            <a:r>
              <a:rPr lang="en-US" sz="2000" dirty="0" smtClean="0">
                <a:solidFill>
                  <a:schemeClr val="bg1"/>
                </a:solidFill>
                <a:latin typeface="Goudy Stout" pitchFamily="18" charset="0"/>
              </a:rPr>
              <a:t>The story of a Ruby Throated Hummingbird</a:t>
            </a:r>
            <a:endParaRPr lang="en-US" sz="2000" dirty="0">
              <a:solidFill>
                <a:schemeClr val="bg1"/>
              </a:solidFill>
              <a:latin typeface="Goudy Stout" pitchFamily="18" charset="0"/>
            </a:endParaRPr>
          </a:p>
        </p:txBody>
      </p:sp>
      <p:pic>
        <p:nvPicPr>
          <p:cNvPr id="7" name="hummer sounds.wav">
            <a:hlinkClick r:id="" action="ppaction://media"/>
          </p:cNvPr>
          <p:cNvPicPr>
            <a:picLocks noRot="1" noChangeAspect="1"/>
          </p:cNvPicPr>
          <p:nvPr>
            <a:audioFile r:link="rId1"/>
          </p:nvPr>
        </p:nvPicPr>
        <p:blipFill>
          <a:blip r:embed="rId4" cstate="print"/>
          <a:stretch>
            <a:fillRect/>
          </a:stretch>
        </p:blipFill>
        <p:spPr>
          <a:xfrm>
            <a:off x="8305800" y="4953000"/>
            <a:ext cx="685800" cy="685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repeatCount="indefinite"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2" name="Picture 4" descr="http://10000birds.com/wp-content/uploads/2008/05/hummingbird-head-on.jpg"/>
          <p:cNvPicPr>
            <a:picLocks noGrp="1" noChangeAspect="1" noChangeArrowheads="1"/>
          </p:cNvPicPr>
          <p:nvPr>
            <p:ph type="pic" idx="1"/>
          </p:nvPr>
        </p:nvPicPr>
        <p:blipFill>
          <a:blip r:embed="rId2" cstate="print"/>
          <a:srcRect l="5556" r="5556"/>
          <a:stretch>
            <a:fillRect/>
          </a:stretch>
        </p:blipFill>
        <p:spPr bwMode="auto">
          <a:xfrm>
            <a:off x="0" y="0"/>
            <a:ext cx="9169400" cy="6858000"/>
          </a:xfrm>
          <a:prstGeom prst="rect">
            <a:avLst/>
          </a:prstGeom>
          <a:noFill/>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685800" y="381000"/>
            <a:ext cx="8077200" cy="1371600"/>
          </a:xfrm>
        </p:spPr>
        <p:txBody>
          <a:bodyPr>
            <a:normAutofit/>
          </a:bodyPr>
          <a:lstStyle/>
          <a:p>
            <a:r>
              <a:rPr lang="en-US" sz="2000" b="1" dirty="0" smtClean="0">
                <a:solidFill>
                  <a:schemeClr val="bg1"/>
                </a:solidFill>
                <a:latin typeface="Lucida Bright" pitchFamily="18" charset="0"/>
              </a:rPr>
              <a:t>I do hope you will come with me on my migration south. I have many stops to make and many questions to be answered.  It should be an exciting journey, and I will be happy to have you come along. </a:t>
            </a:r>
            <a:endParaRPr lang="en-US" sz="2000" b="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type="pic" idx="1"/>
          </p:nvPr>
        </p:nvPicPr>
        <p:blipFill>
          <a:blip r:embed="rId2" cstate="print"/>
          <a:srcRect l="11406" r="11406"/>
          <a:stretch>
            <a:fillRect/>
          </a:stretch>
        </p:blipFill>
        <p:spPr bwMode="auto">
          <a:xfrm>
            <a:off x="-60855" y="0"/>
            <a:ext cx="9204855" cy="8077200"/>
          </a:xfrm>
          <a:prstGeom prst="rect">
            <a:avLst/>
          </a:prstGeom>
          <a:noFill/>
          <a:ln w="9525">
            <a:noFill/>
            <a:miter lim="800000"/>
            <a:headEnd/>
            <a:tailEnd/>
          </a:ln>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304800" y="0"/>
            <a:ext cx="8305800" cy="1262062"/>
          </a:xfrm>
        </p:spPr>
        <p:txBody>
          <a:bodyPr>
            <a:normAutofit/>
          </a:bodyPr>
          <a:lstStyle/>
          <a:p>
            <a:r>
              <a:rPr lang="en-US" sz="1800" b="1" dirty="0">
                <a:solidFill>
                  <a:schemeClr val="bg1"/>
                </a:solidFill>
                <a:latin typeface="Lucida Bright" pitchFamily="18" charset="0"/>
              </a:rPr>
              <a:t>My name is </a:t>
            </a:r>
            <a:r>
              <a:rPr lang="en-US" sz="1800" b="1" dirty="0" smtClean="0">
                <a:solidFill>
                  <a:schemeClr val="bg1"/>
                </a:solidFill>
                <a:latin typeface="Lucida Bright" pitchFamily="18" charset="0"/>
              </a:rPr>
              <a:t>Gisele, </a:t>
            </a:r>
            <a:r>
              <a:rPr lang="en-US" sz="1800" b="1" dirty="0">
                <a:solidFill>
                  <a:schemeClr val="bg1"/>
                </a:solidFill>
                <a:latin typeface="Lucida Bright" pitchFamily="18" charset="0"/>
              </a:rPr>
              <a:t>and I am a Ruby Throated Hummingbird. I was born just 7 months ago, but I am completely independent.</a:t>
            </a:r>
          </a:p>
        </p:txBody>
      </p:sp>
      <p:sp>
        <p:nvSpPr>
          <p:cNvPr id="5" name="Picture Placeholder 2"/>
          <p:cNvSpPr txBox="1">
            <a:spLocks/>
          </p:cNvSpPr>
          <p:nvPr/>
        </p:nvSpPr>
        <p:spPr>
          <a:xfrm>
            <a:off x="1828800" y="609600"/>
            <a:ext cx="5486400" cy="4114800"/>
          </a:xfrm>
          <a:prstGeom prst="rect">
            <a:avLst/>
          </a:prstGeom>
        </p:spPr>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type="pic" idx="1"/>
          </p:nvPr>
        </p:nvPicPr>
        <p:blipFill>
          <a:blip r:embed="rId2" cstate="print"/>
          <a:srcRect t="4194" b="4194"/>
          <a:stretch>
            <a:fillRect/>
          </a:stretch>
        </p:blipFill>
        <p:spPr bwMode="auto">
          <a:xfrm>
            <a:off x="0" y="0"/>
            <a:ext cx="9204855" cy="6858000"/>
          </a:xfrm>
          <a:prstGeom prst="rect">
            <a:avLst/>
          </a:prstGeom>
          <a:noFill/>
          <a:ln w="9525">
            <a:noFill/>
            <a:miter lim="800000"/>
            <a:headEnd/>
            <a:tailEnd/>
          </a:ln>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381000" y="228600"/>
            <a:ext cx="8382000" cy="1490662"/>
          </a:xfrm>
        </p:spPr>
        <p:txBody>
          <a:bodyPr>
            <a:normAutofit/>
          </a:bodyPr>
          <a:lstStyle/>
          <a:p>
            <a:r>
              <a:rPr lang="en-US" sz="1800" b="1" dirty="0" smtClean="0">
                <a:solidFill>
                  <a:schemeClr val="bg1"/>
                </a:solidFill>
                <a:latin typeface="Lucida Bright" pitchFamily="18" charset="0"/>
              </a:rPr>
              <a:t>Here is a picture of my nest. Notice the size of it compared to the quarter. This nest is held together with spider webs, which helped it to grow and stretch as  my  brother and I hatched and grew bigger. The egg I was hatched from weighed less than ½ gram. What else can  you find that weighs ½ gram?</a:t>
            </a:r>
            <a:endParaRPr lang="en-US" sz="1800" b="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type="pic" idx="1"/>
          </p:nvPr>
        </p:nvPicPr>
        <p:blipFill>
          <a:blip r:embed="rId2" cstate="print"/>
          <a:srcRect t="80" b="80"/>
          <a:stretch>
            <a:fillRect/>
          </a:stretch>
        </p:blipFill>
        <p:spPr bwMode="auto">
          <a:xfrm>
            <a:off x="1" y="0"/>
            <a:ext cx="9204854" cy="8153400"/>
          </a:xfrm>
          <a:prstGeom prst="rect">
            <a:avLst/>
          </a:prstGeom>
          <a:noFill/>
          <a:ln w="9525">
            <a:noFill/>
            <a:miter lim="800000"/>
            <a:headEnd/>
            <a:tailEnd/>
          </a:ln>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1371600" y="5562600"/>
            <a:ext cx="6400800" cy="804862"/>
          </a:xfrm>
        </p:spPr>
        <p:txBody>
          <a:bodyPr>
            <a:noAutofit/>
          </a:bodyPr>
          <a:lstStyle/>
          <a:p>
            <a:r>
              <a:rPr lang="en-US" sz="1800" b="1" dirty="0" smtClean="0">
                <a:solidFill>
                  <a:schemeClr val="bg1"/>
                </a:solidFill>
                <a:latin typeface="Lucida Bright" pitchFamily="18" charset="0"/>
              </a:rPr>
              <a:t>Here I am now. Notice how much my nest has grown.  I now weigh 4 grams and I am about 8 centimeters long. </a:t>
            </a:r>
            <a:endParaRPr lang="en-US" sz="1800" b="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p:cNvPicPr>
          <p:nvPr>
            <p:ph type="pic" idx="1"/>
          </p:nvPr>
        </p:nvPicPr>
        <p:blipFill>
          <a:blip r:embed="rId2" cstate="print"/>
          <a:srcRect t="6311" b="6311"/>
          <a:stretch>
            <a:fillRect/>
          </a:stretch>
        </p:blipFill>
        <p:spPr bwMode="auto">
          <a:xfrm>
            <a:off x="0" y="0"/>
            <a:ext cx="9144000" cy="6857999"/>
          </a:xfrm>
          <a:prstGeom prst="rect">
            <a:avLst/>
          </a:prstGeom>
          <a:noFill/>
          <a:ln w="9525">
            <a:noFill/>
            <a:miter lim="800000"/>
            <a:headEnd/>
            <a:tailEnd/>
          </a:ln>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p:txBody>
          <a:bodyPr>
            <a:noAutofit/>
          </a:bodyPr>
          <a:lstStyle/>
          <a:p>
            <a:r>
              <a:rPr lang="en-US" sz="2000" b="1" dirty="0">
                <a:solidFill>
                  <a:schemeClr val="bg1"/>
                </a:solidFill>
                <a:latin typeface="Lucida Bright" pitchFamily="18" charset="0"/>
              </a:rPr>
              <a:t>I am a little power house that needs to eat twice my weight in a </a:t>
            </a:r>
            <a:r>
              <a:rPr lang="en-US" sz="2000" b="1" dirty="0" smtClean="0">
                <a:solidFill>
                  <a:schemeClr val="bg1"/>
                </a:solidFill>
                <a:latin typeface="Lucida Bright" pitchFamily="18" charset="0"/>
              </a:rPr>
              <a:t>day. My diet consists of nectar, which is where I get my energy, and small bugs and spiders. </a:t>
            </a:r>
            <a:endParaRPr lang="en-US" sz="2000" b="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images.enature.com/wildflower/wildflower_l/wf0375_1l.jpg"/>
          <p:cNvPicPr>
            <a:picLocks noGrp="1" noChangeAspect="1" noChangeArrowheads="1"/>
          </p:cNvPicPr>
          <p:nvPr>
            <p:ph type="pic" idx="1"/>
          </p:nvPr>
        </p:nvPicPr>
        <p:blipFill>
          <a:blip r:embed="rId2" cstate="print"/>
          <a:srcRect t="24908" b="24908"/>
          <a:stretch>
            <a:fillRect/>
          </a:stretch>
        </p:blipFill>
        <p:spPr bwMode="auto">
          <a:xfrm>
            <a:off x="0" y="0"/>
            <a:ext cx="9143999" cy="7924800"/>
          </a:xfrm>
          <a:prstGeom prst="rect">
            <a:avLst/>
          </a:prstGeom>
          <a:noFill/>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381000" y="152400"/>
            <a:ext cx="7772400" cy="804862"/>
          </a:xfrm>
        </p:spPr>
        <p:txBody>
          <a:bodyPr>
            <a:noAutofit/>
          </a:bodyPr>
          <a:lstStyle/>
          <a:p>
            <a:r>
              <a:rPr lang="en-US" sz="2000" dirty="0" smtClean="0">
                <a:solidFill>
                  <a:schemeClr val="bg1"/>
                </a:solidFill>
                <a:latin typeface="Lucida Bright" pitchFamily="18" charset="0"/>
              </a:rPr>
              <a:t>This is the orange jewelweed. It is a plant that flowers in the late summer and fall, and grows in shaded wetlands. It’s scientific name is </a:t>
            </a:r>
            <a:r>
              <a:rPr lang="en-US" sz="2000" b="1" i="1" dirty="0" smtClean="0">
                <a:solidFill>
                  <a:schemeClr val="bg1"/>
                </a:solidFill>
                <a:latin typeface="Lucida Bright" pitchFamily="18" charset="0"/>
              </a:rPr>
              <a:t>Impatiens </a:t>
            </a:r>
            <a:r>
              <a:rPr lang="en-US" sz="2000" b="1" i="1" dirty="0" err="1" smtClean="0">
                <a:solidFill>
                  <a:schemeClr val="bg1"/>
                </a:solidFill>
                <a:latin typeface="Lucida Bright" pitchFamily="18" charset="0"/>
              </a:rPr>
              <a:t>capensis</a:t>
            </a:r>
            <a:r>
              <a:rPr lang="en-US" sz="2000" b="1" dirty="0" smtClean="0">
                <a:solidFill>
                  <a:schemeClr val="bg1"/>
                </a:solidFill>
                <a:latin typeface="Lucida Bright" pitchFamily="18" charset="0"/>
              </a:rPr>
              <a:t>. Notice the “Jewels” of water dripping off the leaves. When my leaves are wet, they shine </a:t>
            </a:r>
            <a:r>
              <a:rPr lang="en-US" sz="2000" b="1" dirty="0">
                <a:solidFill>
                  <a:schemeClr val="bg1"/>
                </a:solidFill>
                <a:latin typeface="Lucida Bright" pitchFamily="18" charset="0"/>
              </a:rPr>
              <a:t> </a:t>
            </a:r>
            <a:r>
              <a:rPr lang="en-US" sz="2000" b="1" dirty="0" smtClean="0">
                <a:solidFill>
                  <a:schemeClr val="bg1"/>
                </a:solidFill>
                <a:latin typeface="Lucida Bright" pitchFamily="18" charset="0"/>
              </a:rPr>
              <a:t>like silver. Jewelweed is one of my favorite plant nectars. </a:t>
            </a:r>
            <a:endParaRPr lang="en-US" sz="2000"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images.enature.com/wildflower/wildflower_l/wf1725_1l.jpg"/>
          <p:cNvPicPr>
            <a:picLocks noGrp="1" noChangeAspect="1" noChangeArrowheads="1"/>
          </p:cNvPicPr>
          <p:nvPr>
            <p:ph type="pic" idx="1"/>
          </p:nvPr>
        </p:nvPicPr>
        <p:blipFill>
          <a:blip r:embed="rId2" cstate="print"/>
          <a:srcRect l="5392" r="5392"/>
          <a:stretch>
            <a:fillRect/>
          </a:stretch>
        </p:blipFill>
        <p:spPr bwMode="auto">
          <a:xfrm>
            <a:off x="0" y="-45640"/>
            <a:ext cx="9144000" cy="6903640"/>
          </a:xfrm>
          <a:prstGeom prst="rect">
            <a:avLst/>
          </a:prstGeom>
          <a:noFill/>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457200" y="5367338"/>
            <a:ext cx="8458200" cy="1185862"/>
          </a:xfrm>
        </p:spPr>
        <p:txBody>
          <a:bodyPr>
            <a:normAutofit/>
          </a:bodyPr>
          <a:lstStyle/>
          <a:p>
            <a:r>
              <a:rPr lang="en-US" sz="2000" b="1" dirty="0" smtClean="0">
                <a:solidFill>
                  <a:schemeClr val="bg1"/>
                </a:solidFill>
                <a:latin typeface="Lucida Bright" pitchFamily="18" charset="0"/>
              </a:rPr>
              <a:t>This is Pale Touch Me Not Jewelweed, whose scientific name is </a:t>
            </a:r>
            <a:r>
              <a:rPr lang="en-US" sz="2000" b="1" i="1" dirty="0" smtClean="0">
                <a:solidFill>
                  <a:schemeClr val="bg1"/>
                </a:solidFill>
              </a:rPr>
              <a:t>Impatiens </a:t>
            </a:r>
            <a:r>
              <a:rPr lang="en-US" sz="2000" b="1" i="1" dirty="0" err="1" smtClean="0">
                <a:solidFill>
                  <a:schemeClr val="bg1"/>
                </a:solidFill>
              </a:rPr>
              <a:t>pallida</a:t>
            </a:r>
            <a:r>
              <a:rPr lang="en-US" sz="2000" b="1" i="1" dirty="0" smtClean="0">
                <a:solidFill>
                  <a:schemeClr val="bg1"/>
                </a:solidFill>
              </a:rPr>
              <a:t>. </a:t>
            </a:r>
            <a:r>
              <a:rPr lang="en-US" sz="2000" b="1" dirty="0" smtClean="0">
                <a:solidFill>
                  <a:schemeClr val="bg1"/>
                </a:solidFill>
                <a:latin typeface="Lucida Bright" pitchFamily="18" charset="0"/>
              </a:rPr>
              <a:t>It can be found in wet woods and meadows,  and on mountainsides in wet , shady sites.</a:t>
            </a:r>
            <a:endParaRPr lang="en-US" sz="2000" i="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http://www.landktrophy.com/images/HummingbirdFlying-150.jpg"/>
          <p:cNvPicPr>
            <a:picLocks noGrp="1"/>
          </p:cNvPicPr>
          <p:nvPr>
            <p:ph type="pic" idx="1"/>
          </p:nvPr>
        </p:nvPicPr>
        <p:blipFill>
          <a:blip r:embed="rId2" cstate="print"/>
          <a:srcRect l="5556" r="5556"/>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457200" y="228600"/>
            <a:ext cx="8305800" cy="804862"/>
          </a:xfrm>
        </p:spPr>
        <p:txBody>
          <a:bodyPr>
            <a:noAutofit/>
          </a:bodyPr>
          <a:lstStyle/>
          <a:p>
            <a:r>
              <a:rPr lang="en-US" sz="2000" b="1" dirty="0" smtClean="0">
                <a:solidFill>
                  <a:schemeClr val="bg1"/>
                </a:solidFill>
                <a:latin typeface="Lucida Bright" pitchFamily="18" charset="0"/>
              </a:rPr>
              <a:t>I have a problem. I recently discovered that all the other hummingbirds have already migrated to the Yucatan Peninsula. I am very nervous about making the trip alone, since it is so far away, and hummingbirds migrate alone.  </a:t>
            </a:r>
            <a:endParaRPr lang="en-US" sz="2000" b="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deskpicture.com/DPs/Nature/Animals/hummingbird.jpg"/>
          <p:cNvPicPr>
            <a:picLocks noGrp="1" noChangeAspect="1" noChangeArrowheads="1"/>
          </p:cNvPicPr>
          <p:nvPr>
            <p:ph type="pic" idx="1"/>
          </p:nvPr>
        </p:nvPicPr>
        <p:blipFill>
          <a:blip r:embed="rId2" cstate="print"/>
          <a:srcRect/>
          <a:stretch>
            <a:fillRect/>
          </a:stretch>
        </p:blipFill>
        <p:spPr bwMode="auto">
          <a:xfrm>
            <a:off x="0" y="-43260"/>
            <a:ext cx="9143999" cy="6901260"/>
          </a:xfrm>
          <a:prstGeom prst="rect">
            <a:avLst/>
          </a:prstGeom>
          <a:noFill/>
        </p:spPr>
      </p:pic>
      <p:sp>
        <p:nvSpPr>
          <p:cNvPr id="2" name="Title 1"/>
          <p:cNvSpPr>
            <a:spLocks noGrp="1"/>
          </p:cNvSpPr>
          <p:nvPr>
            <p:ph type="title"/>
          </p:nvPr>
        </p:nvSpPr>
        <p:spPr/>
        <p:txBody>
          <a:bodyPr/>
          <a:lstStyle/>
          <a:p>
            <a:endParaRPr lang="en-US"/>
          </a:p>
        </p:txBody>
      </p:sp>
      <p:sp>
        <p:nvSpPr>
          <p:cNvPr id="4" name="Text Placeholder 3"/>
          <p:cNvSpPr>
            <a:spLocks noGrp="1"/>
          </p:cNvSpPr>
          <p:nvPr>
            <p:ph type="body" sz="half" idx="2"/>
          </p:nvPr>
        </p:nvSpPr>
        <p:spPr>
          <a:xfrm>
            <a:off x="228600" y="228600"/>
            <a:ext cx="6665912" cy="1295400"/>
          </a:xfrm>
        </p:spPr>
        <p:txBody>
          <a:bodyPr>
            <a:noAutofit/>
          </a:bodyPr>
          <a:lstStyle/>
          <a:p>
            <a:r>
              <a:rPr lang="en-US" sz="2000" b="1" dirty="0" smtClean="0">
                <a:solidFill>
                  <a:schemeClr val="bg1"/>
                </a:solidFill>
                <a:latin typeface="Lucida Bright" pitchFamily="18" charset="0"/>
              </a:rPr>
              <a:t>I have felt the change coming, and I have been eating and putting on as much weight as possible before my migration begins. I know that once my journey begins, I will be depending on the Jewelweed to guide my way and for nectar. </a:t>
            </a:r>
            <a:endParaRPr lang="en-US" sz="2000" b="1" dirty="0">
              <a:solidFill>
                <a:schemeClr val="bg1"/>
              </a:solidFill>
              <a:latin typeface="Lucida Bright"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TotalTime>
  <Words>397</Words>
  <Application>Microsoft Office PowerPoint</Application>
  <PresentationFormat>On-screen Show (4:3)</PresentationFormat>
  <Paragraphs>11</Paragraphs>
  <Slides>10</Slides>
  <Notes>0</Notes>
  <HiddenSlides>0</HiddenSlides>
  <MMClips>1</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Gisele </vt:lpstr>
      <vt:lpstr>Slide 2</vt:lpstr>
      <vt:lpstr>Slide 3</vt:lpstr>
      <vt:lpstr>Slide 4</vt:lpstr>
      <vt:lpstr>Slide 5</vt:lpstr>
      <vt:lpstr>Slide 6</vt:lpstr>
      <vt:lpstr>Slide 7</vt:lpstr>
      <vt:lpstr>Slide 8</vt:lpstr>
      <vt:lpstr>Slide 9</vt:lpstr>
      <vt:lpstr>Slide 10</vt:lpstr>
    </vt:vector>
  </TitlesOfParts>
  <Company>LCPS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Gisele </dc:title>
  <dc:creator>LCPS</dc:creator>
  <cp:lastModifiedBy>LCPS</cp:lastModifiedBy>
  <cp:revision>14</cp:revision>
  <dcterms:created xsi:type="dcterms:W3CDTF">2009-10-16T16:03:28Z</dcterms:created>
  <dcterms:modified xsi:type="dcterms:W3CDTF">2009-10-19T15:33:46Z</dcterms:modified>
</cp:coreProperties>
</file>